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1" r:id="rId8"/>
    <p:sldId id="264" r:id="rId9"/>
    <p:sldId id="265" r:id="rId10"/>
    <p:sldId id="263" r:id="rId11"/>
    <p:sldId id="262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C054F-76FD-B166-1357-C422F158441A}" v="797" dt="2020-12-04T08:00:26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3.12.2020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elenterveystalo.fi/aikuiset/itsehoito-ja-oppaat/itsehoito/Pages/default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lkari.fi/bitstream/handle/10024/110484/THL_OPA025_2013.pdf?sequence=1&amp;isAllowed=y" TargetMode="External"/><Relationship Id="rId4" Type="http://schemas.openxmlformats.org/officeDocument/2006/relationships/hyperlink" Target="https://www.terveyskirjasto.fi/terveyskirjasto/tk.koti?p_teos=la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fi-FI" sz="4700">
                <a:solidFill>
                  <a:srgbClr val="FFFFFF"/>
                </a:solidFill>
                <a:cs typeface="Calibri Light"/>
              </a:rPr>
              <a:t>Ahdistuneisuus</a:t>
            </a:r>
            <a:r>
              <a:rPr lang="en-US" sz="4700">
                <a:solidFill>
                  <a:srgbClr val="FFFFFF"/>
                </a:solidFill>
                <a:cs typeface="Calibri Light"/>
              </a:rPr>
              <a:t>häiriöt ja -</a:t>
            </a:r>
            <a:r>
              <a:rPr lang="fi-FI" sz="4700">
                <a:solidFill>
                  <a:srgbClr val="FFFFFF"/>
                </a:solidFill>
                <a:cs typeface="Calibri Light"/>
              </a:rPr>
              <a:t>lääkkeet</a:t>
            </a:r>
            <a:endParaRPr lang="fi-FI" sz="470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1500">
                <a:solidFill>
                  <a:srgbClr val="FFFFFF"/>
                </a:solidFill>
                <a:cs typeface="Calibri"/>
              </a:rPr>
              <a:t>Heidi Peltola </a:t>
            </a:r>
          </a:p>
          <a:p>
            <a:r>
              <a:rPr lang="fi-FI" sz="1500">
                <a:solidFill>
                  <a:srgbClr val="FFFFFF"/>
                </a:solidFill>
                <a:cs typeface="Calibri"/>
              </a:rPr>
              <a:t>KSAO 2020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4957ACC8-C7A6-4241-8B08-E3A9A8FE6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" r="26309" b="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9" name="Kuva 9" descr="Kuva, joka sisältää kohteen pieni, pöytä, voide, ruoka&#10;&#10;Kuvaus luotu, erittäin korkea luotettavuus">
            <a:extLst>
              <a:ext uri="{FF2B5EF4-FFF2-40B4-BE49-F238E27FC236}">
                <a16:creationId xmlns:a16="http://schemas.microsoft.com/office/drawing/2014/main" id="{C08435F4-21E8-4277-9ED8-08BC233D96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5" r="-2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Kuva 7" descr="Kuva, joka sisältää kohteen pullo, sisä, pöytä, kuppi&#10;&#10;Kuvaus luotu, erittäin korkea luotettavuus">
            <a:extLst>
              <a:ext uri="{FF2B5EF4-FFF2-40B4-BE49-F238E27FC236}">
                <a16:creationId xmlns:a16="http://schemas.microsoft.com/office/drawing/2014/main" id="{77E653B4-F2F1-47D3-A46B-DFE0DCCF23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8766" b="18589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2A34DC5-4A1E-40EE-A3D5-5CFC3E15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 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68F943F-6BDE-4526-B889-C0A309C5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660" y="1076865"/>
            <a:ext cx="4951092" cy="40836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 err="1">
                <a:ea typeface="+mn-lt"/>
                <a:cs typeface="+mn-lt"/>
              </a:rPr>
              <a:t>Buspironilla</a:t>
            </a:r>
            <a:r>
              <a:rPr lang="en-US" sz="2200" dirty="0">
                <a:ea typeface="+mn-lt"/>
                <a:cs typeface="+mn-lt"/>
              </a:rPr>
              <a:t> on </a:t>
            </a:r>
            <a:r>
              <a:rPr lang="en-US" sz="2200" dirty="0" err="1">
                <a:ea typeface="+mn-lt"/>
                <a:cs typeface="+mn-lt"/>
              </a:rPr>
              <a:t>joitakin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etuja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bentsodiatsepiineihin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verrattuna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Buspironin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pitkäaikaisenkaan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käytön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lopettamisen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yhteydessä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esiinny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lopetusoireita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eikä</a:t>
            </a:r>
            <a:r>
              <a:rPr lang="en-US" sz="2200" dirty="0">
                <a:ea typeface="+mn-lt"/>
                <a:cs typeface="+mn-lt"/>
              </a:rPr>
              <a:t> se </a:t>
            </a:r>
            <a:r>
              <a:rPr lang="en-US" sz="2200" dirty="0" err="1">
                <a:ea typeface="+mn-lt"/>
                <a:cs typeface="+mn-lt"/>
              </a:rPr>
              <a:t>aiheuta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lääkeriippuvuutta</a:t>
            </a:r>
            <a:r>
              <a:rPr lang="en-US" sz="2200" dirty="0">
                <a:ea typeface="+mn-lt"/>
                <a:cs typeface="+mn-lt"/>
              </a:rPr>
              <a:t> tai </a:t>
            </a:r>
            <a:r>
              <a:rPr lang="en-US" sz="2200" dirty="0" err="1">
                <a:ea typeface="+mn-lt"/>
                <a:cs typeface="+mn-lt"/>
              </a:rPr>
              <a:t>johda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lääkkeen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addiktiiviseen</a:t>
            </a:r>
            <a:r>
              <a:rPr lang="en-US" sz="2200" dirty="0">
                <a:ea typeface="+mn-lt"/>
                <a:cs typeface="+mn-lt"/>
              </a:rPr>
              <a:t> tai </a:t>
            </a:r>
            <a:r>
              <a:rPr lang="en-US" sz="2200" dirty="0" err="1">
                <a:ea typeface="+mn-lt"/>
                <a:cs typeface="+mn-lt"/>
              </a:rPr>
              <a:t>päihteelliseen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käyttöön</a:t>
            </a:r>
            <a:r>
              <a:rPr lang="en-US" sz="2200" dirty="0">
                <a:ea typeface="+mn-lt"/>
                <a:cs typeface="+mn-lt"/>
              </a:rPr>
              <a:t>. </a:t>
            </a:r>
            <a:endParaRPr lang="en-US" sz="2200">
              <a:ea typeface="+mn-lt"/>
              <a:cs typeface="+mn-lt"/>
            </a:endParaRPr>
          </a:p>
          <a:p>
            <a:r>
              <a:rPr lang="en-US" sz="2200" dirty="0" err="1">
                <a:ea typeface="+mn-lt"/>
                <a:cs typeface="+mn-lt"/>
              </a:rPr>
              <a:t>Buspironi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vaikuta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haitallisesti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autolla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ajoon</a:t>
            </a:r>
            <a:r>
              <a:rPr lang="en-US" sz="2200" dirty="0">
                <a:ea typeface="+mn-lt"/>
                <a:cs typeface="+mn-lt"/>
              </a:rPr>
              <a:t> tai </a:t>
            </a:r>
            <a:r>
              <a:rPr lang="en-US" sz="2200" dirty="0" err="1">
                <a:ea typeface="+mn-lt"/>
                <a:cs typeface="+mn-lt"/>
              </a:rPr>
              <a:t>tarkkuutta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vaativiin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motorisiin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toimintoihin</a:t>
            </a:r>
            <a:r>
              <a:rPr lang="en-US" sz="2200" dirty="0">
                <a:ea typeface="+mn-lt"/>
                <a:cs typeface="+mn-lt"/>
              </a:rPr>
              <a:t>. </a:t>
            </a:r>
            <a:r>
              <a:rPr lang="en-US" sz="2200" dirty="0" err="1">
                <a:ea typeface="+mn-lt"/>
                <a:cs typeface="+mn-lt"/>
              </a:rPr>
              <a:t>Buspironi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haittaa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muistitoimintoja</a:t>
            </a:r>
            <a:r>
              <a:rPr lang="en-US" sz="2200" dirty="0">
                <a:ea typeface="+mn-lt"/>
                <a:cs typeface="+mn-lt"/>
              </a:rPr>
              <a:t>. </a:t>
            </a:r>
            <a:endParaRPr lang="en-US" sz="2200">
              <a:ea typeface="+mn-lt"/>
              <a:cs typeface="+mn-lt"/>
            </a:endParaRPr>
          </a:p>
          <a:p>
            <a:r>
              <a:rPr lang="en-US" sz="2200" dirty="0" err="1">
                <a:ea typeface="+mn-lt"/>
                <a:cs typeface="+mn-lt"/>
              </a:rPr>
              <a:t>Buspironi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myöskään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vahvista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alkoholin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vaikutusta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>
              <a:cs typeface="Calibri" panose="020F0502020204030204"/>
            </a:endParaRPr>
          </a:p>
          <a:p>
            <a:r>
              <a:rPr lang="en-US" sz="2200" err="1">
                <a:ea typeface="+mn-lt"/>
                <a:cs typeface="+mn-lt"/>
              </a:rPr>
              <a:t>Buspironi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ei</a:t>
            </a:r>
            <a:r>
              <a:rPr lang="en-US" sz="2200" dirty="0">
                <a:ea typeface="+mn-lt"/>
                <a:cs typeface="+mn-lt"/>
              </a:rPr>
              <a:t> ole </a:t>
            </a:r>
            <a:r>
              <a:rPr lang="en-US" sz="2200" err="1">
                <a:ea typeface="+mn-lt"/>
                <a:cs typeface="+mn-lt"/>
              </a:rPr>
              <a:t>bentsodiatsepiinien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tapaan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sedatiivinen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err="1">
                <a:ea typeface="+mn-lt"/>
                <a:cs typeface="+mn-lt"/>
              </a:rPr>
              <a:t>lihaksia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relaksoiva</a:t>
            </a:r>
            <a:r>
              <a:rPr lang="en-US" sz="2200" dirty="0">
                <a:ea typeface="+mn-lt"/>
                <a:cs typeface="+mn-lt"/>
              </a:rPr>
              <a:t> tai </a:t>
            </a:r>
            <a:r>
              <a:rPr lang="en-US" sz="2200" err="1">
                <a:ea typeface="+mn-lt"/>
                <a:cs typeface="+mn-lt"/>
              </a:rPr>
              <a:t>kouristusalttiutta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vähentävä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2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C9E87C-6ADF-4BF1-8B40-38945254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  <a:cs typeface="Calibri Light"/>
              </a:rPr>
              <a:t>Masennuslääkkeet ahdistuksen hoidossa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535BC-60BC-4B95-8981-8721904D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Masennuslääkkeiden käyttö ahdistuneisuushäiriön hoidossa on viime vuosina yleistynyt. Niitä pidetäänkin nykyään pidempään jatkuvien ahdistuneisuushäiriöiden ensisijaisena lääkkeenä. Tässä suhteessa eniten käytettyjä masennuslääkkeitä ovat SSRI ja SNRI-lääkkeet sekä </a:t>
            </a: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moklobemidi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fi-FI" sz="2200" dirty="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Kuten ei </a:t>
            </a: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buspironikaan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, masennuslääkkeet eivät lievitä ahdistuneisuutta ja pelko-oireita heti, vaan lievittävä vaikutus ilmenee asteittain 1–4 viikon kuluessa. Tämän vuoksi masennuslääkkeitä ei voi käyttää äkillisen tai tilannekohtaisen ahdistuneisuuden tai pelkoreaktion hoidossa. </a:t>
            </a: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Masennuslääkkeitä pitää käyttää ahdistuneisuushäiriöiden hoidossa säännöllisesti.</a:t>
            </a:r>
            <a:endParaRPr lang="fi-FI" sz="2200" dirty="0">
              <a:solidFill>
                <a:srgbClr val="000000"/>
              </a:solidFill>
              <a:cs typeface="Calibri"/>
            </a:endParaRPr>
          </a:p>
          <a:p>
            <a:endParaRPr lang="fi-FI" sz="19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794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C8B2EB-78CD-466C-B433-1A6F1FE0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  <a:cs typeface="Calibri Light"/>
              </a:rPr>
              <a:t>Lähteitä</a:t>
            </a:r>
            <a:endParaRPr lang="fi-FI" sz="40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7D3CF-A240-46A0-88ED-EC040A5B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928" y="1911650"/>
            <a:ext cx="6955124" cy="303847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fi-FI" sz="240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Ahdistuksen itsehoito-oppaat: </a:t>
            </a:r>
            <a:r>
              <a:rPr lang="fi-FI" sz="2400" dirty="0">
                <a:ea typeface="+mn-lt"/>
                <a:cs typeface="+mn-lt"/>
                <a:hlinkClick r:id="rId3"/>
              </a:rPr>
              <a:t>https://www.mielenterveystalo.fi/aikuiset/itsehoito-ja-oppaat/itsehoito/Pages/default.aspx</a:t>
            </a:r>
            <a:endParaRPr lang="fi-FI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fi-FI" sz="2400" dirty="0">
                <a:ea typeface="+mn-lt"/>
                <a:cs typeface="+mn-lt"/>
              </a:rPr>
              <a:t>Terveyskirjasto. Lääkkeet mielen hoidossa. Ahdistuneisuus- ja pelko-oireiset häiriöt. </a:t>
            </a:r>
            <a:r>
              <a:rPr lang="fi-FI" sz="2400" dirty="0">
                <a:ea typeface="+mn-lt"/>
                <a:cs typeface="+mn-lt"/>
                <a:hlinkClick r:id="rId4"/>
              </a:rPr>
              <a:t>https://www.terveyskirjasto.fi/terveyskirjasto/tk.koti?p_teos=lam</a:t>
            </a:r>
            <a:endParaRPr lang="fi-FI" sz="2400" dirty="0">
              <a:ea typeface="+mn-lt"/>
              <a:cs typeface="+mn-lt"/>
            </a:endParaRPr>
          </a:p>
          <a:p>
            <a:r>
              <a:rPr lang="fi-FI" sz="2400" dirty="0">
                <a:solidFill>
                  <a:srgbClr val="FFFFFF"/>
                </a:solidFill>
                <a:ea typeface="+mn-lt"/>
                <a:cs typeface="+mn-lt"/>
              </a:rPr>
              <a:t>THL: Nuorten mielenterveyshäiriöt: </a:t>
            </a:r>
            <a:r>
              <a:rPr lang="fi-FI" sz="2400" dirty="0">
                <a:ea typeface="+mn-lt"/>
                <a:cs typeface="+mn-lt"/>
                <a:hlinkClick r:id="rId5"/>
              </a:rPr>
              <a:t>https://www.julkari.fi/bitstream/handle/10024/110484/THL_OPA025_2013.pdf?sequence=1&amp;isAllowed=y</a:t>
            </a:r>
            <a:endParaRPr lang="fi-FI" sz="2400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fi-FI" sz="2400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fi-FI" sz="2400" dirty="0">
              <a:solidFill>
                <a:srgbClr val="FFFFFF"/>
              </a:solidFill>
              <a:ea typeface="+mn-lt"/>
              <a:cs typeface="+mn-lt"/>
            </a:endParaRPr>
          </a:p>
          <a:p>
            <a:endParaRPr lang="fi-FI" sz="2400">
              <a:solidFill>
                <a:srgbClr val="FFFFFF"/>
              </a:solidFill>
              <a:ea typeface="+mn-lt"/>
              <a:cs typeface="+mn-lt"/>
            </a:endParaRPr>
          </a:p>
          <a:p>
            <a:endParaRPr lang="fi-FI" sz="240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8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B97F92E-5EF3-4B63-94E2-EAF233E3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  <a:cs typeface="Calibri Light"/>
              </a:rPr>
              <a:t>Ahdistuneisuushäiriöt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DD6E86-BFCE-44B2-BEEA-CDFB4A42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Ahdistuneisuus on pelon tapainen tunne, johon ei välttämättä liity tiettyä kohdetta. </a:t>
            </a: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Pelot tai ahdistuneisuus voivat olla niin voimakkaita, että ne kaventavat toimintakykyä tai aiheuttavat muuta tarpeetonta kärsimystä. Tällöin on kyse ahdistuneisuushäiriöstä. </a:t>
            </a: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Pelot ja ahdistuneisuus ovat usein syy alkoholin tai päihteiden liikakäyttöön.</a:t>
            </a: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Ahdistuneisuus ja pelko aktivoivat elimistön sympaattisen hermoston toimintaa. Sen seurauksena syntyy ruumiillisia oireita, kuten sydämen lyöntien tihentymistä, muita sydäntuntemuksia, hengitysvaikeuksia, pahoinvointia, ripulia, suun kuivumista, hikoilua ja vapinaa.</a:t>
            </a:r>
            <a:endParaRPr lang="fi-FI" sz="22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781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787AB2C-F156-436C-81DE-C5C12294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  <a:cs typeface="Calibri Light"/>
              </a:rPr>
              <a:t>...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A60E41-CEDC-4714-AFF7-A2879EBF0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>
                <a:solidFill>
                  <a:srgbClr val="000000"/>
                </a:solidFill>
                <a:ea typeface="+mn-lt"/>
                <a:cs typeface="+mn-lt"/>
              </a:rPr>
              <a:t>Ahdistuneisuushäiriöt ovat yleisimpiä mielenterveyden häiriöitä ja ainakin joka kymmenes kärsii elämänsä aikana niistä. Lievemmät ahdistus-, jännitys- ja pelko-oireet ovat huomattavasti tätä yleisempiä.</a:t>
            </a:r>
            <a:endParaRPr lang="fi-FI" sz="2400">
              <a:solidFill>
                <a:srgbClr val="000000"/>
              </a:solidFill>
              <a:cs typeface="Calibri" panose="020F0502020204030204"/>
            </a:endParaRPr>
          </a:p>
          <a:p>
            <a:r>
              <a:rPr lang="fi-FI" sz="2400">
                <a:solidFill>
                  <a:srgbClr val="000000"/>
                </a:solidFill>
                <a:ea typeface="+mn-lt"/>
                <a:cs typeface="+mn-lt"/>
              </a:rPr>
              <a:t>Ahdistuneisuus on usein tilannekohtaista, vaikean elämäntapahtuman laukaisemaa ja menee tilanteen lauetessa luonnostaan ohi.</a:t>
            </a:r>
          </a:p>
          <a:p>
            <a:r>
              <a:rPr lang="fi-FI" sz="2400">
                <a:solidFill>
                  <a:srgbClr val="000000"/>
                </a:solidFill>
                <a:ea typeface="+mn-lt"/>
                <a:cs typeface="+mn-lt"/>
              </a:rPr>
              <a:t> Ahdistuneisuus voi myös jatkua pidempään, jolloin se rajoittaa toimintakykyä.</a:t>
            </a:r>
            <a:endParaRPr lang="fi-FI" sz="2400">
              <a:solidFill>
                <a:srgbClr val="000000"/>
              </a:solidFill>
              <a:cs typeface="Calibri"/>
            </a:endParaRPr>
          </a:p>
          <a:p>
            <a:endParaRPr lang="fi-FI" sz="24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98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955805AA-5C39-49F3-B805-337A35CDA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71958"/>
              </p:ext>
            </p:extLst>
          </p:nvPr>
        </p:nvGraphicFramePr>
        <p:xfrm>
          <a:off x="129396" y="71886"/>
          <a:ext cx="11969748" cy="671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874">
                  <a:extLst>
                    <a:ext uri="{9D8B030D-6E8A-4147-A177-3AD203B41FA5}">
                      <a16:colId xmlns:a16="http://schemas.microsoft.com/office/drawing/2014/main" val="3762788932"/>
                    </a:ext>
                  </a:extLst>
                </a:gridCol>
                <a:gridCol w="5984874">
                  <a:extLst>
                    <a:ext uri="{9D8B030D-6E8A-4147-A177-3AD203B41FA5}">
                      <a16:colId xmlns:a16="http://schemas.microsoft.com/office/drawing/2014/main" val="1512666222"/>
                    </a:ext>
                  </a:extLst>
                </a:gridCol>
              </a:tblGrid>
              <a:tr h="559593"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Häiriö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3841"/>
                  </a:ext>
                </a:extLst>
              </a:tr>
              <a:tr h="954601"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Paniikkihäiriö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Toistuvia, myös spontaaneja paniikkikohtauksia. Saattaa liittyä julkisten paikkojen pelkoon.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565789"/>
                  </a:ext>
                </a:extLst>
              </a:tr>
              <a:tr h="954601"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Sosiaalinen pelko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fi-FI">
                          <a:effectLst/>
                        </a:rPr>
                        <a:t>Ahdistuneisuus sosiaalisissa tilanteissa.</a:t>
                      </a:r>
                    </a:p>
                    <a:p>
                      <a:pPr fontAlgn="t">
                        <a:buFont typeface="+mj-lt"/>
                        <a:buAutoNum type="arabicPeriod"/>
                      </a:pPr>
                      <a:r>
                        <a:rPr lang="fi-FI">
                          <a:effectLst/>
                        </a:rPr>
                        <a:t>Henkilö pyrkii välttämään sosiaalisia tilanteita.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44816"/>
                  </a:ext>
                </a:extLst>
              </a:tr>
              <a:tr h="954601"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Kohde- ja tilannekohtainen pelko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Ahdistuneisuus kohteen lähellä tai tietyssä tilanteessa. Henkilö pyrkii välttämään näitä kohteita tai tilanteita.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146657"/>
                  </a:ext>
                </a:extLst>
              </a:tr>
              <a:tr h="954601"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Yleistynyt ahdistuneisuushäiriö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Pitkäaikainen ahdistuneisuus ja kyvyttömyys hallita huolestuneisuutta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182684"/>
                  </a:ext>
                </a:extLst>
              </a:tr>
              <a:tr h="559593"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Pakko-oireinen häiriö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Pakkoajatuksia ja -toimintoja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54462"/>
                  </a:ext>
                </a:extLst>
              </a:tr>
              <a:tr h="1777539"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Traumaperäinen stressihäiriö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i-FI">
                          <a:effectLst/>
                        </a:rPr>
                        <a:t>Traumaattiseen tapahtumaan liittyvien mielikuvien toistuminen, kohonnut vireystila, turtuminen. Henkilö pyrkii välttämään tilanteita tai paikkoja, jotka tuovat mieleen traumaattisen tapahtuman.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1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02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A94899-BD72-4F81-AB2C-A1329473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3" y="981044"/>
            <a:ext cx="3933644" cy="4633691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rgbClr val="FFFFFF"/>
                </a:solidFill>
                <a:cs typeface="Calibri Light"/>
              </a:rPr>
              <a:t>Ahdistuneisuuskohtauksen yllättäessä:</a:t>
            </a:r>
            <a:endParaRPr lang="fi-FI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422E93-56ED-49DF-81D6-F07F4FD81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600" dirty="0">
                <a:cs typeface="Calibri"/>
              </a:rPr>
              <a:t>Rauhoittelu, turvallisuuden tunteen luominen</a:t>
            </a:r>
          </a:p>
          <a:p>
            <a:r>
              <a:rPr lang="fi-FI" sz="2600" dirty="0">
                <a:cs typeface="Calibri"/>
              </a:rPr>
              <a:t>Läsnäolo</a:t>
            </a:r>
          </a:p>
          <a:p>
            <a:r>
              <a:rPr lang="fi-FI" sz="2600" dirty="0" err="1">
                <a:cs typeface="Calibri"/>
              </a:rPr>
              <a:t>Kehoittelu</a:t>
            </a:r>
            <a:r>
              <a:rPr lang="fi-FI" sz="2600" dirty="0">
                <a:cs typeface="Calibri"/>
              </a:rPr>
              <a:t> rauhalliseen, tasaiseen hengittelyyn</a:t>
            </a:r>
          </a:p>
          <a:p>
            <a:r>
              <a:rPr lang="fi-FI" sz="2600" dirty="0">
                <a:cs typeface="Calibri"/>
              </a:rPr>
              <a:t>Rentoutusharjoitukset</a:t>
            </a:r>
          </a:p>
          <a:p>
            <a:r>
              <a:rPr lang="fi-FI" sz="2600" dirty="0">
                <a:cs typeface="Calibri"/>
              </a:rPr>
              <a:t>Tarvittaessa hoitoonohjaus: Keskusteluapu, terapia, erotusdiagnostiikka</a:t>
            </a:r>
          </a:p>
          <a:p>
            <a:endParaRPr lang="fi-FI" sz="2600">
              <a:cs typeface="Calibri"/>
            </a:endParaRPr>
          </a:p>
          <a:p>
            <a:endParaRPr lang="fi-FI" sz="2600">
              <a:cs typeface="Calibri"/>
            </a:endParaRPr>
          </a:p>
          <a:p>
            <a:r>
              <a:rPr lang="fi-FI" sz="2600" dirty="0">
                <a:cs typeface="Calibri"/>
              </a:rPr>
              <a:t>HUOM! Hyperventilaation, eli liikahengityksen hoidossa aiemmin käytettiin paperipussiin hengittämistä. Tätä ei enää suositella!!</a:t>
            </a:r>
          </a:p>
        </p:txBody>
      </p:sp>
    </p:spTree>
    <p:extLst>
      <p:ext uri="{BB962C8B-B14F-4D97-AF65-F5344CB8AC3E}">
        <p14:creationId xmlns:p14="http://schemas.microsoft.com/office/powerpoint/2010/main" val="127506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9CF3EE-870A-4C10-8C20-2F26EF6E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fi-FI" sz="3700">
                <a:cs typeface="Calibri Light"/>
              </a:rPr>
              <a:t>Kohdatessasi ahdistuneen lapsen/nuoren, selvitä ja arvioi:</a:t>
            </a:r>
            <a:endParaRPr lang="fi-FI" sz="37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931030-612B-44FD-8B79-E60BC09A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>
                <a:ea typeface="+mn-lt"/>
                <a:cs typeface="+mn-lt"/>
              </a:rPr>
              <a:t>lapsen/nuoren oma kokemus olotilastaan</a:t>
            </a:r>
          </a:p>
          <a:p>
            <a:r>
              <a:rPr lang="fi-FI" sz="2200">
                <a:ea typeface="+mn-lt"/>
                <a:cs typeface="+mn-lt"/>
              </a:rPr>
              <a:t>lapsen/nuoren oma tulkinta ja kokemus peloista ja huolista </a:t>
            </a:r>
          </a:p>
          <a:p>
            <a:r>
              <a:rPr lang="fi-FI" sz="2200">
                <a:ea typeface="+mn-lt"/>
                <a:cs typeface="+mn-lt"/>
              </a:rPr>
              <a:t>lapsen/nuoren oireiden taustat: kesto, kohde, voimakkuus </a:t>
            </a:r>
          </a:p>
          <a:p>
            <a:r>
              <a:rPr lang="fi-FI" sz="2200">
                <a:ea typeface="+mn-lt"/>
                <a:cs typeface="+mn-lt"/>
              </a:rPr>
              <a:t>oireet: keho, ajattelu, tunteet, toiminta </a:t>
            </a:r>
          </a:p>
          <a:p>
            <a:r>
              <a:rPr lang="fi-FI" sz="2200">
                <a:ea typeface="+mn-lt"/>
                <a:cs typeface="+mn-lt"/>
              </a:rPr>
              <a:t>lapsen/nuoren sosiaalinen verkosto ja tukimahdollisuudet </a:t>
            </a:r>
          </a:p>
          <a:p>
            <a:r>
              <a:rPr lang="fi-FI" sz="2200">
                <a:ea typeface="+mn-lt"/>
                <a:cs typeface="+mn-lt"/>
              </a:rPr>
              <a:t>onko muutoksia oloissa tai ihmissuhteissa oireiden alkaessa</a:t>
            </a:r>
          </a:p>
          <a:p>
            <a:r>
              <a:rPr lang="fi-FI" sz="2200">
                <a:ea typeface="+mn-lt"/>
                <a:cs typeface="+mn-lt"/>
              </a:rPr>
              <a:t>perhesuhteet, kiintymyssuhteet </a:t>
            </a:r>
          </a:p>
          <a:p>
            <a:r>
              <a:rPr lang="fi-FI" sz="2200">
                <a:ea typeface="+mn-lt"/>
                <a:cs typeface="+mn-lt"/>
              </a:rPr>
              <a:t>päihteet </a:t>
            </a:r>
          </a:p>
          <a:p>
            <a:r>
              <a:rPr lang="fi-FI" sz="2200">
                <a:ea typeface="+mn-lt"/>
                <a:cs typeface="+mn-lt"/>
              </a:rPr>
              <a:t>itsetuhoisuus.</a:t>
            </a:r>
            <a:endParaRPr lang="fi-FI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880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9D3D47-CB27-444A-9E8B-562AB596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Lääkehoito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3B002C-1A91-4D04-B918-28B556916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>
                <a:ea typeface="+mn-lt"/>
                <a:cs typeface="+mn-lt"/>
              </a:rPr>
              <a:t>1960-luvun alussa käyttöön tulleet bentsodiatsepiinit ovat pitkään olleet eniten käytettyjä lääkkeitä ahdistus- ja pelko-oireiden hoidossa.</a:t>
            </a:r>
          </a:p>
          <a:p>
            <a:r>
              <a:rPr lang="fi-FI" sz="2400">
                <a:ea typeface="+mn-lt"/>
                <a:cs typeface="+mn-lt"/>
              </a:rPr>
              <a:t> Viime vuosina on todettu, että tietyt masennuslääkkeet voivat olla bentsodiatsepiineja käyttökelpoisempia pitkäaikaisten ahdistus- ja pelko-oireiden hoidossa. </a:t>
            </a:r>
          </a:p>
          <a:p>
            <a:r>
              <a:rPr lang="fi-FI" sz="2400">
                <a:ea typeface="+mn-lt"/>
                <a:cs typeface="+mn-lt"/>
              </a:rPr>
              <a:t>Pitkäaikaisen ahdistuneisuuden hoitoon on pyritty kehittämään myös muita lääkkeitä, joista esimerkkinä on buspironi.</a:t>
            </a:r>
            <a:endParaRPr lang="fi-FI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0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F8A96E9-205F-4F01-B80E-6EC4A335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  <a:cs typeface="Calibri Light"/>
              </a:rPr>
              <a:t>Bentsodiatsepiinit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413C1-3064-4896-8DFE-54458BCB5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735" y="2489121"/>
            <a:ext cx="9833548" cy="26939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Bentsodiatsepiinit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lievittävät tehokkaasti äkillisiä ahdistus- ja pelko-oireita. </a:t>
            </a:r>
          </a:p>
          <a:p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Bentsodiatsepiinien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etu muihin ahdistusoireita lievittäviin lääkkeisiin on niiden nopea vaikutus, jonka vuoksi ne ovat äkillisten ja ohimenevien ahdistus- ja pelko-oireiden peruslääke.</a:t>
            </a: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Bentsodiatsepiinien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tärkein haitta on niiden pitkäaikaiseen ja säännölliseen käyttöön liittyvä psyykkisen addiktion tai päihteellisen riippuvuuden kehittymisen vaara.</a:t>
            </a:r>
          </a:p>
          <a:p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Eri </a:t>
            </a:r>
            <a:r>
              <a:rPr lang="fi-FI" sz="2200" dirty="0" err="1">
                <a:solidFill>
                  <a:srgbClr val="000000"/>
                </a:solidFill>
                <a:ea typeface="+mn-lt"/>
                <a:cs typeface="+mn-lt"/>
              </a:rPr>
              <a:t>bentsodiatsepiinit</a:t>
            </a:r>
            <a:r>
              <a:rPr lang="fi-FI" sz="2200" dirty="0">
                <a:solidFill>
                  <a:srgbClr val="000000"/>
                </a:solidFill>
                <a:ea typeface="+mn-lt"/>
                <a:cs typeface="+mn-lt"/>
              </a:rPr>
              <a:t> eroavat toisistaan annokseltaan, rasvaliukoisuudeltaan ja vaikutusajaltaan.</a:t>
            </a:r>
          </a:p>
          <a:p>
            <a:r>
              <a:rPr lang="fi-FI" sz="2200" dirty="0">
                <a:solidFill>
                  <a:srgbClr val="000000"/>
                </a:solidFill>
                <a:cs typeface="Calibri"/>
              </a:rPr>
              <a:t>Diatsepaami (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Diapam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), 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oksatsepaami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 (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Opamox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), 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loratsepaami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 (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Temesta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), 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klonatsepaami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 (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Rivatril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) ja 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alpratsolaami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 (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Xanor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) ovat 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tyypillisimiä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 ahdistukseen käytettyjä </a:t>
            </a:r>
            <a:r>
              <a:rPr lang="fi-FI" sz="2200" err="1">
                <a:solidFill>
                  <a:srgbClr val="000000"/>
                </a:solidFill>
                <a:cs typeface="Calibri"/>
              </a:rPr>
              <a:t>bentsodiatsepiineja</a:t>
            </a:r>
            <a:r>
              <a:rPr lang="fi-FI" sz="2200" dirty="0">
                <a:solidFill>
                  <a:srgbClr val="000000"/>
                </a:solidFill>
                <a:cs typeface="Calibri"/>
              </a:rPr>
              <a:t>.</a:t>
            </a:r>
          </a:p>
          <a:p>
            <a:endParaRPr lang="fi-FI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62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CD0F6F4-6D51-4529-8668-55815525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rgbClr val="FFFFFF"/>
                </a:solidFill>
                <a:cs typeface="Calibri Light"/>
              </a:rPr>
              <a:t>Bentsodiatsepiinien ongelma</a:t>
            </a:r>
            <a:endParaRPr lang="fi-FI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0856DD-9823-4AF2-89A1-78B66537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>
                <a:cs typeface="Calibri"/>
              </a:rPr>
              <a:t>Tarkoitettu vain lyhytaikaiseen käyttöön - riippuvuusriski. </a:t>
            </a:r>
            <a:r>
              <a:rPr lang="fi-FI" dirty="0">
                <a:ea typeface="+mn-lt"/>
                <a:cs typeface="+mn-lt"/>
              </a:rPr>
              <a:t>Pitempiaikaiseen ja säännölliseen käyttöön liittyy osalla potilaista lopetusoireina ilmenevän lääkeriippuvuuden ja joillakin potilailla myös psyykkisen addiktion tai päihteellisen lääkeriippuvuuden kehittymisen riski. 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Iäkkäillä tasapainohäiriöt, kaatumisriski, sekavuus, muistin heikentyminen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Vierottaminen voi olla pitkäkestoinen, vaikea tai mahdoton tehtävä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345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Ahdistuneisuushäiriöt ja -lääkkeet</vt:lpstr>
      <vt:lpstr>Ahdistuneisuushäiriöt</vt:lpstr>
      <vt:lpstr>...</vt:lpstr>
      <vt:lpstr>PowerPoint-esitys</vt:lpstr>
      <vt:lpstr>Ahdistuneisuuskohtauksen yllättäessä:</vt:lpstr>
      <vt:lpstr>Kohdatessasi ahdistuneen lapsen/nuoren, selvitä ja arvioi:</vt:lpstr>
      <vt:lpstr>Lääkehoito</vt:lpstr>
      <vt:lpstr>Bentsodiatsepiinit</vt:lpstr>
      <vt:lpstr>Bentsodiatsepiinien ongelma</vt:lpstr>
      <vt:lpstr>  </vt:lpstr>
      <vt:lpstr>Masennuslääkkeet ahdistuksen hoidossa</vt:lpstr>
      <vt:lpstr>Lähteitä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Peltola Heidi</cp:lastModifiedBy>
  <cp:revision>243</cp:revision>
  <dcterms:created xsi:type="dcterms:W3CDTF">2020-04-02T11:40:40Z</dcterms:created>
  <dcterms:modified xsi:type="dcterms:W3CDTF">2020-12-04T08:11:54Z</dcterms:modified>
</cp:coreProperties>
</file>